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1" r:id="rId2"/>
    <p:sldId id="297" r:id="rId3"/>
    <p:sldId id="298" r:id="rId4"/>
    <p:sldId id="305" r:id="rId5"/>
    <p:sldId id="300" r:id="rId6"/>
    <p:sldId id="299" r:id="rId7"/>
    <p:sldId id="256" r:id="rId8"/>
    <p:sldId id="282" r:id="rId9"/>
    <p:sldId id="270" r:id="rId10"/>
    <p:sldId id="283" r:id="rId11"/>
    <p:sldId id="288" r:id="rId12"/>
    <p:sldId id="285" r:id="rId13"/>
    <p:sldId id="287" r:id="rId14"/>
    <p:sldId id="289" r:id="rId15"/>
    <p:sldId id="257" r:id="rId16"/>
    <p:sldId id="286"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EB1D0-771B-4D15-8E38-D4A58253029E}">
          <p14:sldIdLst>
            <p14:sldId id="281"/>
            <p14:sldId id="297"/>
          </p14:sldIdLst>
        </p14:section>
        <p14:section name="Untitled Section" id="{25B4BA4B-FD09-4E74-9907-DA6B4E3DC7D0}">
          <p14:sldIdLst>
            <p14:sldId id="298"/>
            <p14:sldId id="305"/>
            <p14:sldId id="300"/>
            <p14:sldId id="299"/>
            <p14:sldId id="256"/>
            <p14:sldId id="282"/>
            <p14:sldId id="270"/>
            <p14:sldId id="283"/>
            <p14:sldId id="288"/>
            <p14:sldId id="285"/>
            <p14:sldId id="287"/>
            <p14:sldId id="289"/>
            <p14:sldId id="257"/>
            <p14:sldId id="286"/>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E"/>
    <a:srgbClr val="6600CC"/>
    <a:srgbClr val="FFC000"/>
    <a:srgbClr val="CC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02/11/2021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1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65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3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544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65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02/11/2021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02/11/2021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0" y="52873"/>
            <a:ext cx="12192000" cy="763600"/>
          </a:xfrm>
          <a:prstGeom prst="rect">
            <a:avLst/>
          </a:prstGeom>
        </p:spPr>
        <p:txBody>
          <a:bodyPr spcFirstLastPara="1" vert="horz" wrap="square" lIns="121900" tIns="121900" rIns="121900" bIns="121900" rtlCol="0" anchor="t" anchorCtr="0">
            <a:noAutofit/>
          </a:bodyPr>
          <a:lstStyle/>
          <a:p>
            <a:pPr algn="ctr"/>
            <a:r>
              <a:rPr lang="en-GB" dirty="0"/>
              <a:t>Statistics: How to make sense of complexity</a:t>
            </a:r>
            <a:endParaRPr dirty="0"/>
          </a:p>
        </p:txBody>
      </p:sp>
      <p:pic>
        <p:nvPicPr>
          <p:cNvPr id="363" name="Google Shape;363;p38"/>
          <p:cNvPicPr preferRelativeResize="0"/>
          <p:nvPr/>
        </p:nvPicPr>
        <p:blipFill>
          <a:blip r:embed="rId3">
            <a:alphaModFix/>
          </a:blip>
          <a:stretch>
            <a:fillRect/>
          </a:stretch>
        </p:blipFill>
        <p:spPr>
          <a:xfrm>
            <a:off x="2401216" y="1061179"/>
            <a:ext cx="7389568" cy="5656522"/>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79297" cy="5029044"/>
              </a:xfrm>
            </p:spPr>
            <p:txBody>
              <a:bodyPr/>
              <a:lstStyle/>
              <a:p>
                <a:pPr marL="152396" indent="0">
                  <a:buNone/>
                </a:pPr>
                <a:r>
                  <a:rPr lang="en-GB" dirty="0"/>
                  <a:t>Remember your straight line equation:</a:t>
                </a:r>
              </a:p>
              <a:p>
                <a:pPr marL="152396" indent="0">
                  <a:buNone/>
                </a:pPr>
                <a:endParaRPr lang="en-GB" i="1" dirty="0"/>
              </a:p>
              <a:p>
                <a:pPr marL="152396"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m:oMathPara>
                </a14:m>
                <a:endParaRPr lang="en-GB" sz="1800" dirty="0"/>
              </a:p>
              <a:p>
                <a:pPr marL="795847" lvl="1" indent="0">
                  <a:buNone/>
                </a:pP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oMath>
                </a14:m>
                <a:r>
                  <a:rPr lang="en-GB" dirty="0"/>
                  <a:t> = Deon’s height</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a14:m>
                <a:r>
                  <a:rPr lang="en-GB" dirty="0"/>
                  <a:t> = Deon’s age</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y-intercept </a:t>
                </a:r>
                <a:br>
                  <a:rPr lang="en-GB" dirty="0"/>
                </a:br>
                <a:r>
                  <a:rPr lang="en-GB" dirty="0"/>
                  <a:t>(I was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b="1" i="1" dirty="0"/>
                  <a:t> </a:t>
                </a:r>
                <a:r>
                  <a:rPr lang="en-GB" dirty="0"/>
                  <a:t>tall when I was born)</a:t>
                </a:r>
                <a:endParaRPr lang="en-GB" i="1" dirty="0">
                  <a:latin typeface="Cambria Math" panose="02040503050406030204" pitchFamily="18" charset="0"/>
                </a:endParaRP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a:t>
                </a:r>
                <a:br>
                  <a:rPr lang="en-GB" dirty="0"/>
                </a:br>
                <a:r>
                  <a:rPr lang="en-GB" dirty="0"/>
                  <a:t>(aging 1 year increased my height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marL="795847" lvl="1" indent="0">
                  <a:buNone/>
                </a:pPr>
                <a:endParaRPr lang="en-GB"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93147" y="1536633"/>
                <a:ext cx="6079297" cy="5029044"/>
              </a:xfrm>
              <a:blipFill>
                <a:blip r:embed="rId2"/>
                <a:stretch>
                  <a:fillRect t="-1091"/>
                </a:stretch>
              </a:blipFill>
            </p:spPr>
            <p:txBody>
              <a:bodyPr/>
              <a:lstStyle/>
              <a:p>
                <a:r>
                  <a:rPr lang="en-GB">
                    <a:noFill/>
                  </a:rPr>
                  <a:t> </a:t>
                </a:r>
              </a:p>
            </p:txBody>
          </p:sp>
        </mc:Fallback>
      </mc:AlternateContent>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3"/>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3" y="4181707"/>
            <a:ext cx="5167687"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510218" y="6259209"/>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V="1">
            <a:off x="3442486" y="5910146"/>
            <a:ext cx="1" cy="34906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357018" y="246864"/>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380858" y="1299456"/>
                <a:ext cx="5794700" cy="5120645"/>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r>
                  <a:rPr lang="en-GB" sz="2000" dirty="0"/>
                  <a:t>Imagine a line extending down to 0 years old.</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b="1" i="1" dirty="0"/>
                  <a:t> </a:t>
                </a:r>
                <a:r>
                  <a:rPr lang="en-GB" sz="2000" i="1" dirty="0"/>
                  <a:t>= 50 cm at 0 years old</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a:p>
                <a:r>
                  <a:rPr lang="en-GB" sz="2000" dirty="0"/>
                  <a:t>80 cm – 65 cm = 15 cm grown in one year</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b="1" i="1" dirty="0"/>
                  <a:t> </a:t>
                </a:r>
                <a:r>
                  <a:rPr lang="en-GB" sz="2000" i="1" dirty="0"/>
                  <a:t>= 15 cm per year</a:t>
                </a:r>
                <a:endParaRPr lang="en-GB" sz="2000" dirty="0"/>
              </a:p>
              <a:p>
                <a:pPr marL="152396" indent="0">
                  <a:buNone/>
                </a:pPr>
                <a:endParaRPr lang="en-GB" sz="2000" b="1" i="1" dirty="0"/>
              </a:p>
              <a:p>
                <a:pPr marL="152396" indent="0">
                  <a:buNone/>
                </a:pPr>
                <a:r>
                  <a:rPr lang="en-GB" sz="2000" b="1" i="1" dirty="0"/>
                  <a:t>We now have an association.</a:t>
                </a:r>
              </a:p>
              <a:p>
                <a:pPr marL="152396" indent="0">
                  <a:buNone/>
                </a:pPr>
                <a:endParaRPr lang="en-GB" sz="2000" b="1" i="1" dirty="0"/>
              </a:p>
              <a:p>
                <a:pPr marL="152396" indent="0">
                  <a:buNone/>
                </a:pPr>
                <a:r>
                  <a:rPr lang="en-GB" sz="2000" dirty="0"/>
                  <a:t>We can use this to make predictions:</a:t>
                </a:r>
              </a:p>
              <a:p>
                <a:r>
                  <a:rPr lang="en-GB" sz="2000" dirty="0"/>
                  <a:t>How tall was I at 6 years old?</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6 = 140 cm</a:t>
                </a:r>
              </a:p>
              <a:p>
                <a:endParaRPr lang="en-GB" sz="2000" b="1" i="1" dirty="0"/>
              </a:p>
              <a:p>
                <a:r>
                  <a:rPr lang="en-GB" sz="2000" dirty="0"/>
                  <a:t>How tall will I be when I am 120?</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120 = </a:t>
                </a:r>
                <a:r>
                  <a:rPr lang="en-GB" sz="2000" b="1" i="1" dirty="0"/>
                  <a:t>1850 cm</a:t>
                </a:r>
              </a:p>
              <a:p>
                <a:r>
                  <a:rPr lang="en-GB" sz="2000" dirty="0"/>
                  <a:t>Be very careful when predicting</a:t>
                </a:r>
              </a:p>
              <a:p>
                <a:pPr marL="152396" indent="0">
                  <a:buNone/>
                </a:pPr>
                <a:endParaRPr lang="en-GB" sz="2000"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380858" y="1299456"/>
                <a:ext cx="5794700" cy="5120645"/>
              </a:xfrm>
              <a:blipFill>
                <a:blip r:embed="rId3"/>
                <a:stretch>
                  <a:fillRect t="-1071" r="-1472" b="-881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4" name="TextBox 3">
            <a:extLst>
              <a:ext uri="{FF2B5EF4-FFF2-40B4-BE49-F238E27FC236}">
                <a16:creationId xmlns:a16="http://schemas.microsoft.com/office/drawing/2014/main" id="{24C0946D-1EB7-4776-984C-6A27D90DD6F7}"/>
              </a:ext>
            </a:extLst>
          </p:cNvPr>
          <p:cNvSpPr txBox="1"/>
          <p:nvPr/>
        </p:nvSpPr>
        <p:spPr>
          <a:xfrm>
            <a:off x="7634815" y="2734765"/>
            <a:ext cx="2949388" cy="1200329"/>
          </a:xfrm>
          <a:prstGeom prst="rect">
            <a:avLst/>
          </a:prstGeom>
          <a:solidFill>
            <a:schemeClr val="bg1"/>
          </a:solidFill>
          <a:ln w="38100">
            <a:solidFill>
              <a:srgbClr val="6600CC"/>
            </a:solidFill>
          </a:ln>
        </p:spPr>
        <p:txBody>
          <a:bodyPr wrap="square" rtlCol="0">
            <a:spAutoFit/>
          </a:bodyPr>
          <a:lstStyle/>
          <a:p>
            <a:pPr algn="ctr"/>
            <a:r>
              <a:rPr lang="en-GB" dirty="0"/>
              <a:t>You will never see data with such a “clean” relationship in the real world. If you do, it’s almost certainly fake.</a:t>
            </a:r>
          </a:p>
        </p:txBody>
      </p:sp>
    </p:spTree>
    <p:extLst>
      <p:ext uri="{BB962C8B-B14F-4D97-AF65-F5344CB8AC3E}">
        <p14:creationId xmlns:p14="http://schemas.microsoft.com/office/powerpoint/2010/main" val="129135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 (with variation).</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a:buFontTx/>
                  <a:buChar char="-"/>
                </a:pPr>
                <a:endParaRPr lang="en-GB" dirty="0"/>
              </a:p>
              <a:p>
                <a:endParaRPr lang="en-GB" dirty="0"/>
              </a:p>
            </p:txBody>
          </p:sp>
        </mc:Choice>
        <mc:Fallback xmlns="">
          <p:sp>
            <p:nvSpPr>
              <p:cNvPr id="3" name="Text Placeholder 2">
                <a:extLst>
                  <a:ext uri="{FF2B5EF4-FFF2-40B4-BE49-F238E27FC236}">
                    <a16:creationId xmlns:a16="http://schemas.microsoft.com/office/drawing/2014/main" id="{367CF318-607C-4E7C-9B57-B09BFBFA1184}"/>
                  </a:ext>
                </a:extLst>
              </p:cNvPr>
              <p:cNvSpPr>
                <a:spLocks noGrp="1" noRot="1" noChangeAspect="1" noMove="1" noResize="1" noEditPoints="1" noAdjustHandles="1" noChangeArrowheads="1" noChangeShapeType="1" noTextEdit="1"/>
              </p:cNvSpPr>
              <p:nvPr>
                <p:ph type="body" idx="1"/>
              </p:nvPr>
            </p:nvSpPr>
            <p:spPr>
              <a:xfrm>
                <a:off x="415600" y="1536633"/>
                <a:ext cx="5171161" cy="4555200"/>
              </a:xfrm>
              <a:blipFill>
                <a:blip r:embed="rId2"/>
                <a:stretch>
                  <a:fillRect t="-1205" r="-2241"/>
                </a:stretch>
              </a:blipFill>
            </p:spPr>
            <p:txBody>
              <a:bodyPr/>
              <a:lstStyle/>
              <a:p>
                <a:r>
                  <a:rPr lang="en-GB">
                    <a:noFill/>
                  </a:rPr>
                  <a:t> </a:t>
                </a:r>
              </a:p>
            </p:txBody>
          </p:sp>
        </mc:Fallback>
      </mc:AlternateContent>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3"/>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4"/>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1056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pPr algn="ctr"/>
            <a:r>
              <a:rPr lang="en-GB" dirty="0"/>
              <a:t>Maximum Likelihood Estimate - Briefly</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335174"/>
            <a:ext cx="11360800" cy="965042"/>
          </a:xfrm>
        </p:spPr>
        <p:txBody>
          <a:bodyPr/>
          <a:lstStyle/>
          <a:p>
            <a:pPr marL="152396" indent="0">
              <a:buNone/>
            </a:pPr>
            <a:r>
              <a:rPr lang="en-GB" dirty="0"/>
              <a:t>An “algorithm”(left intentionally vague) which tries different values for all parameters. It “choses” those values which best match the observed data.</a:t>
            </a:r>
          </a:p>
        </p:txBody>
      </p:sp>
      <p:sp>
        <p:nvSpPr>
          <p:cNvPr id="14" name="Google Shape;445;p27">
            <a:extLst>
              <a:ext uri="{FF2B5EF4-FFF2-40B4-BE49-F238E27FC236}">
                <a16:creationId xmlns:a16="http://schemas.microsoft.com/office/drawing/2014/main" id="{8C183E97-1645-4781-BD5C-4157FA9FA0EE}"/>
              </a:ext>
            </a:extLst>
          </p:cNvPr>
          <p:cNvSpPr/>
          <p:nvPr/>
        </p:nvSpPr>
        <p:spPr>
          <a:xfrm>
            <a:off x="3972677" y="92265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4" name="mcelreath_posterior">
            <a:hlinkClick r:id="" action="ppaction://media"/>
            <a:extLst>
              <a:ext uri="{FF2B5EF4-FFF2-40B4-BE49-F238E27FC236}">
                <a16:creationId xmlns:a16="http://schemas.microsoft.com/office/drawing/2014/main" id="{3CF80590-CBDE-4264-9965-133F4A92B3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428797"/>
            <a:ext cx="7924800" cy="4000500"/>
          </a:xfrm>
          <a:prstGeom prst="rect">
            <a:avLst/>
          </a:prstGeom>
        </p:spPr>
      </p:pic>
    </p:spTree>
    <p:extLst>
      <p:ext uri="{BB962C8B-B14F-4D97-AF65-F5344CB8AC3E}">
        <p14:creationId xmlns:p14="http://schemas.microsoft.com/office/powerpoint/2010/main" val="18272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 (Abstract 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43.106 cm ± 1.164</a:t>
                </a:r>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b="1" i="1" dirty="0"/>
                  <a:t> </a:t>
                </a:r>
                <a:r>
                  <a:rPr lang="en-GB" dirty="0"/>
                  <a:t>= 8.115 cm ± 0.351</a:t>
                </a:r>
              </a:p>
              <a:p>
                <a:pPr marL="152396" indent="0">
                  <a:buNone/>
                </a:pPr>
                <a:endParaRPr lang="en-GB" dirty="0"/>
              </a:p>
              <a:p>
                <a:pPr marL="152396" indent="0">
                  <a:buNone/>
                </a:pPr>
                <a:r>
                  <a:rPr lang="en-GB" dirty="0"/>
                  <a:t>So MLE does the heavy lifting. Our only job is to use it responsibly and with caution!</a:t>
                </a:r>
              </a:p>
            </p:txBody>
          </p:sp>
        </mc:Choice>
        <mc:Fallback xmlns="">
          <p:sp>
            <p:nvSpPr>
              <p:cNvPr id="3" name="Text Placeholder 2">
                <a:extLst>
                  <a:ext uri="{FF2B5EF4-FFF2-40B4-BE49-F238E27FC236}">
                    <a16:creationId xmlns:a16="http://schemas.microsoft.com/office/drawing/2014/main" id="{3BB3EC8A-4396-405C-94D7-1600E0396D94}"/>
                  </a:ext>
                </a:extLst>
              </p:cNvPr>
              <p:cNvSpPr>
                <a:spLocks noGrp="1" noRot="1" noChangeAspect="1" noMove="1" noResize="1" noEditPoints="1" noAdjustHandles="1" noChangeArrowheads="1" noChangeShapeType="1" noTextEdit="1"/>
              </p:cNvSpPr>
              <p:nvPr>
                <p:ph type="body" idx="1"/>
              </p:nvPr>
            </p:nvSpPr>
            <p:spPr>
              <a:xfrm>
                <a:off x="415600" y="1536633"/>
                <a:ext cx="5680400" cy="5109494"/>
              </a:xfrm>
              <a:blipFill>
                <a:blip r:embed="rId3"/>
                <a:stretch>
                  <a:fillRect t="-1074" r="-215" b="-393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4"/>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4368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dirty="0"/>
              <a:t>The Monkey’s Paw is a short story from 1902 by W. W. Jacobs. A suitably middle-class family come into possession of a wish granting monkey paw, but every wish “backfires”.</a:t>
            </a:r>
            <a:endParaRPr sz="2400" dirty="0"/>
          </a:p>
          <a:p>
            <a:pPr marL="0" indent="0">
              <a:lnSpc>
                <a:spcPct val="100000"/>
              </a:lnSpc>
              <a:buNone/>
            </a:pPr>
            <a:endParaRPr sz="2400" dirty="0"/>
          </a:p>
          <a:p>
            <a:pPr marL="0" indent="0">
              <a:lnSpc>
                <a:spcPct val="100000"/>
              </a:lnSpc>
              <a:buNone/>
            </a:pPr>
            <a:r>
              <a:rPr lang="en-GB" sz="2400" dirty="0"/>
              <a:t>Asking questions from statistical models is like asking for wishes from the monkey’s paw. Any poorly chosen wish will lead to dire consequences, so wishes must be tailored with great care. </a:t>
            </a:r>
            <a:endParaRPr sz="2400" dirty="0"/>
          </a:p>
          <a:p>
            <a:pPr marL="0" indent="0">
              <a:lnSpc>
                <a:spcPct val="100000"/>
              </a:lnSpc>
              <a:buNone/>
            </a:pPr>
            <a:endParaRPr sz="2400" dirty="0"/>
          </a:p>
          <a:p>
            <a:pPr marL="0" indent="0">
              <a:lnSpc>
                <a:spcPct val="100000"/>
              </a:lnSpc>
              <a:buNone/>
            </a:pPr>
            <a:r>
              <a:rPr lang="en-GB" sz="2400" dirty="0"/>
              <a:t>Models are the same. Any </a:t>
            </a:r>
            <a:r>
              <a:rPr lang="en-GB" sz="2400" i="1" dirty="0"/>
              <a:t>slightly</a:t>
            </a:r>
            <a:r>
              <a:rPr lang="en-GB" sz="2400" dirty="0"/>
              <a:t> poorly written question will “always” give you an answer, even if it’s terrible. The real risk is that you might not know it’s terrible.</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92201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𝑖</m:t>
                        </m:r>
                      </m:sub>
                    </m:sSub>
                  </m:oMath>
                </a14:m>
                <a:r>
                  <a:rPr lang="en-GB" sz="2400" i="1" dirty="0"/>
                  <a:t>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mc:Choice>
        <mc:Fallback xmlns="">
          <p:sp>
            <p:nvSpPr>
              <p:cNvPr id="3" name="Text Placeholder 2">
                <a:extLst>
                  <a:ext uri="{FF2B5EF4-FFF2-40B4-BE49-F238E27FC236}">
                    <a16:creationId xmlns:a16="http://schemas.microsoft.com/office/drawing/2014/main" id="{3D377406-85EE-4289-B39C-6978F5C2AFD6}"/>
                  </a:ext>
                </a:extLst>
              </p:cNvPr>
              <p:cNvSpPr>
                <a:spLocks noGrp="1" noRot="1" noChangeAspect="1" noMove="1" noResize="1" noEditPoints="1" noAdjustHandles="1" noChangeArrowheads="1" noChangeShapeType="1" noTextEdit="1"/>
              </p:cNvSpPr>
              <p:nvPr>
                <p:ph type="body" idx="1"/>
              </p:nvPr>
            </p:nvSpPr>
            <p:spPr>
              <a:xfrm>
                <a:off x="415600" y="1536633"/>
                <a:ext cx="11360800" cy="5002390"/>
              </a:xfrm>
              <a:blipFill>
                <a:blip r:embed="rId2"/>
                <a:stretch>
                  <a:fillRect t="-731"/>
                </a:stretch>
              </a:blipFill>
            </p:spPr>
            <p:txBody>
              <a:bodyPr/>
              <a:lstStyle/>
              <a:p>
                <a:r>
                  <a:rPr lang="en-GB">
                    <a:noFill/>
                  </a:rPr>
                  <a:t> </a:t>
                </a:r>
              </a:p>
            </p:txBody>
          </p:sp>
        </mc:Fallback>
      </mc:AlternateContent>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41842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response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some unknown </a:t>
            </a:r>
            <a:r>
              <a:rPr lang="en-GB" i="1" dirty="0"/>
              <a:t>influences</a:t>
            </a:r>
            <a:r>
              <a:rPr lang="en-GB" dirty="0"/>
              <a:t>.</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6096000" y="5157239"/>
                <a:ext cx="18623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𝑏𝑖𝑛𝑜𝑚𝑖𝑎𝑙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6096000" y="5157239"/>
                <a:ext cx="1862305" cy="276999"/>
              </a:xfrm>
              <a:prstGeom prst="rect">
                <a:avLst/>
              </a:prstGeom>
              <a:blipFill>
                <a:blip r:embed="rId3"/>
                <a:stretch>
                  <a:fillRect l="-2623" t="-2222" r="-4590"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6096000" y="5873967"/>
                <a:ext cx="845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𝛽</m:t>
                      </m:r>
                    </m:oMath>
                  </m:oMathPara>
                </a14:m>
                <a:endParaRPr lang="en-GB"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6096000" y="5873967"/>
                <a:ext cx="845360" cy="276999"/>
              </a:xfrm>
              <a:prstGeom prst="rect">
                <a:avLst/>
              </a:prstGeom>
              <a:blipFill>
                <a:blip r:embed="rId4"/>
                <a:stretch>
                  <a:fillRect l="-6475" t="-4444" r="-9353" b="-35556"/>
                </a:stretch>
              </a:blipFill>
            </p:spPr>
            <p:txBody>
              <a:bodyPr/>
              <a:lstStyle/>
              <a:p>
                <a:r>
                  <a:rPr lang="en-GB">
                    <a:noFill/>
                  </a:rPr>
                  <a:t> </a:t>
                </a:r>
              </a:p>
            </p:txBody>
          </p:sp>
        </mc:Fallback>
      </mc:AlternateContent>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5238571" cy="2858312"/>
            <a:chOff x="1136592" y="2615012"/>
            <a:chExt cx="5238571" cy="2858312"/>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1354938"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6096000" y="5178668"/>
              <a:ext cx="279163" cy="29465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A5BD9862-CCC4-497B-89FA-728A05060977}"/>
                </a:ext>
              </a:extLst>
            </p:cNvPr>
            <p:cNvSpPr/>
            <p:nvPr/>
          </p:nvSpPr>
          <p:spPr>
            <a:xfrm>
              <a:off x="1734796" y="2999574"/>
              <a:ext cx="4495088" cy="2187723"/>
            </a:xfrm>
            <a:custGeom>
              <a:avLst/>
              <a:gdLst>
                <a:gd name="connsiteX0" fmla="*/ 0 w 4495088"/>
                <a:gd name="connsiteY0" fmla="*/ 0 h 2187723"/>
                <a:gd name="connsiteX1" fmla="*/ 658026 w 4495088"/>
                <a:gd name="connsiteY1" fmla="*/ 222190 h 2187723"/>
                <a:gd name="connsiteX2" fmla="*/ 3025211 w 4495088"/>
                <a:gd name="connsiteY2" fmla="*/ 282011 h 2187723"/>
                <a:gd name="connsiteX3" fmla="*/ 3794333 w 4495088"/>
                <a:gd name="connsiteY3" fmla="*/ 589660 h 2187723"/>
                <a:gd name="connsiteX4" fmla="*/ 4324172 w 4495088"/>
                <a:gd name="connsiteY4" fmla="*/ 1435693 h 2187723"/>
                <a:gd name="connsiteX5" fmla="*/ 4495088 w 4495088"/>
                <a:gd name="connsiteY5" fmla="*/ 2187723 h 218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088" h="2187723">
                  <a:moveTo>
                    <a:pt x="0" y="0"/>
                  </a:moveTo>
                  <a:cubicBezTo>
                    <a:pt x="76912" y="87594"/>
                    <a:pt x="153824" y="175188"/>
                    <a:pt x="658026" y="222190"/>
                  </a:cubicBezTo>
                  <a:cubicBezTo>
                    <a:pt x="1162228" y="269192"/>
                    <a:pt x="2502493" y="220766"/>
                    <a:pt x="3025211" y="282011"/>
                  </a:cubicBezTo>
                  <a:cubicBezTo>
                    <a:pt x="3547929" y="343256"/>
                    <a:pt x="3577840" y="397380"/>
                    <a:pt x="3794333" y="589660"/>
                  </a:cubicBezTo>
                  <a:cubicBezTo>
                    <a:pt x="4010827" y="781940"/>
                    <a:pt x="4207380" y="1169349"/>
                    <a:pt x="4324172" y="1435693"/>
                  </a:cubicBezTo>
                  <a:cubicBezTo>
                    <a:pt x="4440965" y="1702037"/>
                    <a:pt x="4468026" y="1944880"/>
                    <a:pt x="4495088" y="2187723"/>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D28C55A4-C49B-4D37-8B07-2CE7CB6B3787}"/>
              </a:ext>
            </a:extLst>
          </p:cNvPr>
          <p:cNvGrpSpPr/>
          <p:nvPr/>
        </p:nvGrpSpPr>
        <p:grpSpPr>
          <a:xfrm>
            <a:off x="2596497" y="4909752"/>
            <a:ext cx="5323542" cy="1252909"/>
            <a:chOff x="2596497" y="4909752"/>
            <a:chExt cx="5323542" cy="1252909"/>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54483" y="5172823"/>
              <a:ext cx="365556"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5185254" cy="1252909"/>
              <a:chOff x="2596497" y="4909752"/>
              <a:chExt cx="5185254" cy="1252909"/>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3060819"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6091728" y="5885662"/>
                <a:ext cx="279163"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28C7897D-050F-49B6-BEB2-738858A77545}"/>
                  </a:ext>
                </a:extLst>
              </p:cNvPr>
              <p:cNvSpPr/>
              <p:nvPr/>
            </p:nvSpPr>
            <p:spPr>
              <a:xfrm>
                <a:off x="5665862" y="5075058"/>
                <a:ext cx="572568" cy="821540"/>
              </a:xfrm>
              <a:custGeom>
                <a:avLst/>
                <a:gdLst>
                  <a:gd name="connsiteX0" fmla="*/ 0 w 572568"/>
                  <a:gd name="connsiteY0" fmla="*/ 9690 h 821540"/>
                  <a:gd name="connsiteX1" fmla="*/ 102549 w 572568"/>
                  <a:gd name="connsiteY1" fmla="*/ 60964 h 821540"/>
                  <a:gd name="connsiteX2" fmla="*/ 179461 w 572568"/>
                  <a:gd name="connsiteY2" fmla="*/ 471163 h 821540"/>
                  <a:gd name="connsiteX3" fmla="*/ 470018 w 572568"/>
                  <a:gd name="connsiteY3" fmla="*/ 590804 h 821540"/>
                  <a:gd name="connsiteX4" fmla="*/ 572568 w 572568"/>
                  <a:gd name="connsiteY4" fmla="*/ 821540 h 82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821540">
                    <a:moveTo>
                      <a:pt x="0" y="9690"/>
                    </a:moveTo>
                    <a:cubicBezTo>
                      <a:pt x="36319" y="-3129"/>
                      <a:pt x="72639" y="-15948"/>
                      <a:pt x="102549" y="60964"/>
                    </a:cubicBezTo>
                    <a:cubicBezTo>
                      <a:pt x="132459" y="137876"/>
                      <a:pt x="118216" y="382856"/>
                      <a:pt x="179461" y="471163"/>
                    </a:cubicBezTo>
                    <a:cubicBezTo>
                      <a:pt x="240706" y="559470"/>
                      <a:pt x="404500" y="532408"/>
                      <a:pt x="470018" y="590804"/>
                    </a:cubicBezTo>
                    <a:cubicBezTo>
                      <a:pt x="535536" y="649200"/>
                      <a:pt x="554052" y="735370"/>
                      <a:pt x="572568" y="82154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4A93DB3-2088-45FB-AD18-332EA248BC0D}"/>
                  </a:ext>
                </a:extLst>
              </p:cNvPr>
              <p:cNvSpPr/>
              <p:nvPr/>
            </p:nvSpPr>
            <p:spPr>
              <a:xfrm>
                <a:off x="6007693" y="5460986"/>
                <a:ext cx="1774058" cy="231994"/>
              </a:xfrm>
              <a:custGeom>
                <a:avLst/>
                <a:gdLst>
                  <a:gd name="connsiteX0" fmla="*/ 0 w 1749061"/>
                  <a:gd name="connsiteY0" fmla="*/ 145279 h 215125"/>
                  <a:gd name="connsiteX1" fmla="*/ 598206 w 1749061"/>
                  <a:gd name="connsiteY1" fmla="*/ 179462 h 215125"/>
                  <a:gd name="connsiteX2" fmla="*/ 1589518 w 1749061"/>
                  <a:gd name="connsiteY2" fmla="*/ 205099 h 215125"/>
                  <a:gd name="connsiteX3" fmla="*/ 1734797 w 1749061"/>
                  <a:gd name="connsiteY3" fmla="*/ 0 h 215125"/>
                </a:gdLst>
                <a:ahLst/>
                <a:cxnLst>
                  <a:cxn ang="0">
                    <a:pos x="connsiteX0" y="connsiteY0"/>
                  </a:cxn>
                  <a:cxn ang="0">
                    <a:pos x="connsiteX1" y="connsiteY1"/>
                  </a:cxn>
                  <a:cxn ang="0">
                    <a:pos x="connsiteX2" y="connsiteY2"/>
                  </a:cxn>
                  <a:cxn ang="0">
                    <a:pos x="connsiteX3" y="connsiteY3"/>
                  </a:cxn>
                </a:cxnLst>
                <a:rect l="l" t="t" r="r" b="b"/>
                <a:pathLst>
                  <a:path w="1749061" h="215125">
                    <a:moveTo>
                      <a:pt x="0" y="145279"/>
                    </a:moveTo>
                    <a:lnTo>
                      <a:pt x="598206" y="179462"/>
                    </a:lnTo>
                    <a:cubicBezTo>
                      <a:pt x="863126" y="189432"/>
                      <a:pt x="1400086" y="235009"/>
                      <a:pt x="1589518" y="205099"/>
                    </a:cubicBezTo>
                    <a:cubicBezTo>
                      <a:pt x="1778950" y="175189"/>
                      <a:pt x="1756873" y="87594"/>
                      <a:pt x="1734797"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1" name="Group 20">
            <a:extLst>
              <a:ext uri="{FF2B5EF4-FFF2-40B4-BE49-F238E27FC236}">
                <a16:creationId xmlns:a16="http://schemas.microsoft.com/office/drawing/2014/main" id="{9A6854F8-1D7B-4E84-AAFB-F147BDE19CAE}"/>
              </a:ext>
            </a:extLst>
          </p:cNvPr>
          <p:cNvGrpSpPr/>
          <p:nvPr/>
        </p:nvGrpSpPr>
        <p:grpSpPr>
          <a:xfrm>
            <a:off x="461138" y="5662087"/>
            <a:ext cx="6472787" cy="774166"/>
            <a:chOff x="461138" y="5662087"/>
            <a:chExt cx="6472787" cy="774166"/>
          </a:xfrm>
        </p:grpSpPr>
        <p:sp>
          <p:nvSpPr>
            <p:cNvPr id="43" name="Rectangle 42">
              <a:extLst>
                <a:ext uri="{FF2B5EF4-FFF2-40B4-BE49-F238E27FC236}">
                  <a16:creationId xmlns:a16="http://schemas.microsoft.com/office/drawing/2014/main" id="{ED52917F-8F6B-4630-81DC-4B6013FD7F93}"/>
                </a:ext>
              </a:extLst>
            </p:cNvPr>
            <p:cNvSpPr/>
            <p:nvPr/>
          </p:nvSpPr>
          <p:spPr>
            <a:xfrm>
              <a:off x="461138" y="5662087"/>
              <a:ext cx="4563789" cy="7547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568369" y="5885662"/>
              <a:ext cx="365556" cy="2769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BF37E230-F9E9-4C18-BBDD-06A4FDA6A4EB}"/>
                </a:ext>
              </a:extLst>
            </p:cNvPr>
            <p:cNvSpPr/>
            <p:nvPr/>
          </p:nvSpPr>
          <p:spPr>
            <a:xfrm>
              <a:off x="5024928" y="6016625"/>
              <a:ext cx="1751888" cy="419628"/>
            </a:xfrm>
            <a:custGeom>
              <a:avLst/>
              <a:gdLst>
                <a:gd name="connsiteX0" fmla="*/ 0 w 1726251"/>
                <a:gd name="connsiteY0" fmla="*/ 0 h 420014"/>
                <a:gd name="connsiteX1" fmla="*/ 341832 w 1726251"/>
                <a:gd name="connsiteY1" fmla="*/ 188008 h 420014"/>
                <a:gd name="connsiteX2" fmla="*/ 914400 w 1726251"/>
                <a:gd name="connsiteY2" fmla="*/ 376015 h 420014"/>
                <a:gd name="connsiteX3" fmla="*/ 1529698 w 1726251"/>
                <a:gd name="connsiteY3" fmla="*/ 401653 h 420014"/>
                <a:gd name="connsiteX4" fmla="*/ 1726251 w 1726251"/>
                <a:gd name="connsiteY4" fmla="*/ 145279 h 42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251" h="420014">
                  <a:moveTo>
                    <a:pt x="0" y="0"/>
                  </a:moveTo>
                  <a:cubicBezTo>
                    <a:pt x="94716" y="62669"/>
                    <a:pt x="189432" y="125339"/>
                    <a:pt x="341832" y="188008"/>
                  </a:cubicBezTo>
                  <a:cubicBezTo>
                    <a:pt x="494232" y="250677"/>
                    <a:pt x="716422" y="340407"/>
                    <a:pt x="914400" y="376015"/>
                  </a:cubicBezTo>
                  <a:cubicBezTo>
                    <a:pt x="1112378" y="411623"/>
                    <a:pt x="1394389" y="440109"/>
                    <a:pt x="1529698" y="401653"/>
                  </a:cubicBezTo>
                  <a:cubicBezTo>
                    <a:pt x="1665007" y="363197"/>
                    <a:pt x="1695629" y="254238"/>
                    <a:pt x="1726251" y="145279"/>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spTree>
    <p:extLst>
      <p:ext uri="{BB962C8B-B14F-4D97-AF65-F5344CB8AC3E}">
        <p14:creationId xmlns:p14="http://schemas.microsoft.com/office/powerpoint/2010/main" val="354894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Why did you drink coffee this morning (or not)?</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77587" cy="4936035"/>
          </a:xfrm>
          <a:prstGeom prst="rect">
            <a:avLst/>
          </a:prstGeom>
        </p:spPr>
        <p:txBody>
          <a:bodyPr spcFirstLastPara="1" vert="horz" wrap="square" lIns="121900" tIns="121900" rIns="121900" bIns="121900" rtlCol="0" anchor="t" anchorCtr="0">
            <a:noAutofit/>
          </a:bodyPr>
          <a:lstStyle/>
          <a:p>
            <a:pPr marL="0" indent="0">
              <a:buNone/>
            </a:pPr>
            <a:r>
              <a:rPr lang="en-US" dirty="0"/>
              <a:t>No one randomly chooses to drink coffee (no “lol so random” crap here).</a:t>
            </a:r>
          </a:p>
          <a:p>
            <a:pPr marL="0" indent="0">
              <a:buNone/>
            </a:pPr>
            <a:endParaRPr lang="en-US" dirty="0"/>
          </a:p>
          <a:p>
            <a:pPr marL="0" indent="0">
              <a:buNone/>
            </a:pPr>
            <a:r>
              <a:rPr lang="en-US" dirty="0"/>
              <a:t>That decision is </a:t>
            </a:r>
            <a:r>
              <a:rPr lang="en-US" i="1" dirty="0"/>
              <a:t>determined </a:t>
            </a:r>
            <a:r>
              <a:rPr lang="en-US" dirty="0"/>
              <a:t>based on an entire </a:t>
            </a:r>
            <a:r>
              <a:rPr lang="en-US" i="1" dirty="0"/>
              <a:t>process</a:t>
            </a:r>
            <a:r>
              <a:rPr lang="en-US" dirty="0"/>
              <a:t>! E.g.;</a:t>
            </a:r>
          </a:p>
          <a:p>
            <a:pPr marL="0" indent="0">
              <a:buNone/>
            </a:pPr>
            <a:r>
              <a:rPr lang="en-US" sz="1600" dirty="0"/>
              <a:t>Do you parents drink coffee?</a:t>
            </a:r>
          </a:p>
          <a:p>
            <a:pPr marL="0" indent="0">
              <a:buNone/>
            </a:pPr>
            <a:r>
              <a:rPr lang="en-US" sz="1600" dirty="0"/>
              <a:t>Did you watch TV were mature characters drank coffee?</a:t>
            </a:r>
          </a:p>
          <a:p>
            <a:pPr marL="0" indent="0">
              <a:buNone/>
            </a:pPr>
            <a:r>
              <a:rPr lang="en-US" sz="1600" dirty="0"/>
              <a:t>Did you want to emulate these characters?</a:t>
            </a:r>
            <a:endParaRPr lang="en-US" i="1" dirty="0"/>
          </a:p>
          <a:p>
            <a:pPr marL="0" indent="0">
              <a:buNone/>
            </a:pPr>
            <a:r>
              <a:rPr lang="en-US" sz="1600" dirty="0"/>
              <a:t>Are you from a culture where drinking coffee in the morning is normal?</a:t>
            </a:r>
          </a:p>
          <a:p>
            <a:pPr marL="0" indent="0">
              <a:buNone/>
            </a:pPr>
            <a:r>
              <a:rPr lang="en-US" sz="1600" dirty="0"/>
              <a:t>Do you drink tea instead of coffee?</a:t>
            </a:r>
          </a:p>
          <a:p>
            <a:pPr marL="0" indent="0">
              <a:buNone/>
            </a:pPr>
            <a:r>
              <a:rPr lang="en-US" sz="1600" dirty="0"/>
              <a:t>Are you hungover?</a:t>
            </a:r>
          </a:p>
          <a:p>
            <a:pPr marL="0" indent="0">
              <a:buNone/>
            </a:pPr>
            <a:r>
              <a:rPr lang="en-US" sz="1600" dirty="0"/>
              <a:t>Do you believe drinking coffee helps with a hangover?</a:t>
            </a:r>
          </a:p>
          <a:p>
            <a:pPr marL="0" indent="0">
              <a:buNone/>
            </a:pPr>
            <a:r>
              <a:rPr lang="en-US" sz="1600" dirty="0"/>
              <a:t>Did you see a butterfly this morning, which reminded you of your grandmother’s room which had butterflies in the wallpaper, and your grandmother used to grind coffee by hand, and did you become nostalgic for your grandmothers coffee?</a:t>
            </a:r>
          </a:p>
          <a:p>
            <a:pPr marL="0" indent="0">
              <a:buNone/>
            </a:pPr>
            <a:r>
              <a:rPr lang="en-US" sz="1600" dirty="0"/>
              <a:t>And so, so, so many more potential variables which drove you to your decision this morning.</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184235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animEffect transition="in" filter="fade">
                                      <p:cBhvr>
                                        <p:cTn id="17" dur="1000"/>
                                        <p:tgtEl>
                                          <p:spTgt spid="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4" end="4"/>
                                            </p:txEl>
                                          </p:spTgt>
                                        </p:tgtEl>
                                        <p:attrNameLst>
                                          <p:attrName>style.visibility</p:attrName>
                                        </p:attrNameLst>
                                      </p:cBhvr>
                                      <p:to>
                                        <p:strVal val="visible"/>
                                      </p:to>
                                    </p:set>
                                    <p:animEffect transition="in" filter="fade">
                                      <p:cBhvr>
                                        <p:cTn id="22" dur="1000"/>
                                        <p:tgtEl>
                                          <p:spTgt spid="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Effect transition="in" filter="fade">
                                      <p:cBhvr>
                                        <p:cTn id="27" dur="1000"/>
                                        <p:tgtEl>
                                          <p:spTgt spid="3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6" end="6"/>
                                            </p:txEl>
                                          </p:spTgt>
                                        </p:tgtEl>
                                        <p:attrNameLst>
                                          <p:attrName>style.visibility</p:attrName>
                                        </p:attrNameLst>
                                      </p:cBhvr>
                                      <p:to>
                                        <p:strVal val="visible"/>
                                      </p:to>
                                    </p:set>
                                    <p:animEffect transition="in" filter="fade">
                                      <p:cBhvr>
                                        <p:cTn id="32" dur="1000"/>
                                        <p:tgtEl>
                                          <p:spTgt spid="3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7" end="7"/>
                                            </p:txEl>
                                          </p:spTgt>
                                        </p:tgtEl>
                                        <p:attrNameLst>
                                          <p:attrName>style.visibility</p:attrName>
                                        </p:attrNameLst>
                                      </p:cBhvr>
                                      <p:to>
                                        <p:strVal val="visible"/>
                                      </p:to>
                                    </p:set>
                                    <p:animEffect transition="in" filter="fade">
                                      <p:cBhvr>
                                        <p:cTn id="37" dur="1000"/>
                                        <p:tgtEl>
                                          <p:spTgt spid="3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8" end="8"/>
                                            </p:txEl>
                                          </p:spTgt>
                                        </p:tgtEl>
                                        <p:attrNameLst>
                                          <p:attrName>style.visibility</p:attrName>
                                        </p:attrNameLst>
                                      </p:cBhvr>
                                      <p:to>
                                        <p:strVal val="visible"/>
                                      </p:to>
                                    </p:set>
                                    <p:animEffect transition="in" filter="fade">
                                      <p:cBhvr>
                                        <p:cTn id="42" dur="1000"/>
                                        <p:tgtEl>
                                          <p:spTgt spid="3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xEl>
                                              <p:pRg st="9" end="9"/>
                                            </p:txEl>
                                          </p:spTgt>
                                        </p:tgtEl>
                                        <p:attrNameLst>
                                          <p:attrName>style.visibility</p:attrName>
                                        </p:attrNameLst>
                                      </p:cBhvr>
                                      <p:to>
                                        <p:strVal val="visible"/>
                                      </p:to>
                                    </p:set>
                                    <p:animEffect transition="in" filter="fade">
                                      <p:cBhvr>
                                        <p:cTn id="47" dur="1000"/>
                                        <p:tgtEl>
                                          <p:spTgt spid="3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xEl>
                                              <p:pRg st="10" end="10"/>
                                            </p:txEl>
                                          </p:spTgt>
                                        </p:tgtEl>
                                        <p:attrNameLst>
                                          <p:attrName>style.visibility</p:attrName>
                                        </p:attrNameLst>
                                      </p:cBhvr>
                                      <p:to>
                                        <p:strVal val="visible"/>
                                      </p:to>
                                    </p:set>
                                    <p:animEffect transition="in" filter="fade">
                                      <p:cBhvr>
                                        <p:cTn id="52" dur="1000"/>
                                        <p:tgtEl>
                                          <p:spTgt spid="3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xEl>
                                              <p:pRg st="11" end="11"/>
                                            </p:txEl>
                                          </p:spTgt>
                                        </p:tgtEl>
                                        <p:attrNameLst>
                                          <p:attrName>style.visibility</p:attrName>
                                        </p:attrNameLst>
                                      </p:cBhvr>
                                      <p:to>
                                        <p:strVal val="visible"/>
                                      </p:to>
                                    </p:set>
                                    <p:animEffect transition="in" filter="fade">
                                      <p:cBhvr>
                                        <p:cTn id="57" dur="1000"/>
                                        <p:tgtEl>
                                          <p:spTgt spid="3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First among equals</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13412"/>
            <a:ext cx="8562146" cy="5341156"/>
          </a:xfrm>
          <a:prstGeom prst="rect">
            <a:avLst/>
          </a:prstGeom>
        </p:spPr>
        <p:txBody>
          <a:bodyPr spcFirstLastPara="1" vert="horz" wrap="square" lIns="121900" tIns="121900" rIns="121900" bIns="121900" rtlCol="0" anchor="t" anchorCtr="0">
            <a:noAutofit/>
          </a:bodyPr>
          <a:lstStyle/>
          <a:p>
            <a:pPr marL="0" indent="0">
              <a:buNone/>
            </a:pPr>
            <a:r>
              <a:rPr lang="en-US" dirty="0"/>
              <a:t>While the entire process determining a result may be horribly complex, each individual factor may be more or less influential. </a:t>
            </a:r>
          </a:p>
          <a:p>
            <a:pPr marL="0" indent="0">
              <a:buNone/>
            </a:pPr>
            <a:endParaRPr lang="en-US" dirty="0"/>
          </a:p>
          <a:p>
            <a:pPr marL="0" indent="0">
              <a:buNone/>
            </a:pPr>
            <a:endParaRPr lang="en-US" dirty="0"/>
          </a:p>
          <a:p>
            <a:pPr marL="0" indent="0">
              <a:buNone/>
            </a:pPr>
            <a:r>
              <a:rPr lang="en-US" dirty="0"/>
              <a:t>Who do you think will win the next Japanese election?</a:t>
            </a:r>
          </a:p>
          <a:p>
            <a:pPr marL="0" indent="0">
              <a:buNone/>
            </a:pPr>
            <a:endParaRPr lang="en-US" dirty="0"/>
          </a:p>
          <a:p>
            <a:pPr marL="0" indent="0">
              <a:buNone/>
            </a:pPr>
            <a:r>
              <a:rPr lang="en-US" dirty="0"/>
              <a:t>Process determining results may be incredibly complex, but if our aim is to:</a:t>
            </a:r>
          </a:p>
          <a:p>
            <a:pPr marL="457200" indent="-457200">
              <a:buFontTx/>
              <a:buChar char="-"/>
            </a:pPr>
            <a:r>
              <a:rPr lang="en-US" dirty="0"/>
              <a:t>Predict (how models are used in industry)</a:t>
            </a:r>
          </a:p>
          <a:p>
            <a:pPr marL="457200" indent="-457200">
              <a:buFontTx/>
              <a:buChar char="-"/>
            </a:pPr>
            <a:r>
              <a:rPr lang="en-US" dirty="0"/>
              <a:t>Determine the strength of the most likely causal relationships</a:t>
            </a:r>
          </a:p>
          <a:p>
            <a:pPr marL="0" indent="0">
              <a:buNone/>
            </a:pPr>
            <a:r>
              <a:rPr lang="en-US" dirty="0"/>
              <a:t>Then we don’t need to capture the entire process.</a:t>
            </a:r>
          </a:p>
        </p:txBody>
      </p:sp>
      <p:pic>
        <p:nvPicPr>
          <p:cNvPr id="7" name="Picture 6">
            <a:extLst>
              <a:ext uri="{FF2B5EF4-FFF2-40B4-BE49-F238E27FC236}">
                <a16:creationId xmlns:a16="http://schemas.microsoft.com/office/drawing/2014/main" id="{F5983E3B-9ABE-4ABE-9135-B7859F6FB01C}"/>
              </a:ext>
            </a:extLst>
          </p:cNvPr>
          <p:cNvPicPr>
            <a:picLocks noChangeAspect="1"/>
          </p:cNvPicPr>
          <p:nvPr/>
        </p:nvPicPr>
        <p:blipFill rotWithShape="1">
          <a:blip r:embed="rId3"/>
          <a:srcRect l="61761" t="2313" r="26607"/>
          <a:stretch/>
        </p:blipFill>
        <p:spPr>
          <a:xfrm>
            <a:off x="9325353" y="158620"/>
            <a:ext cx="1418253" cy="6699380"/>
          </a:xfrm>
          <a:prstGeom prst="rect">
            <a:avLst/>
          </a:prstGeom>
        </p:spPr>
      </p:pic>
    </p:spTree>
    <p:extLst>
      <p:ext uri="{BB962C8B-B14F-4D97-AF65-F5344CB8AC3E}">
        <p14:creationId xmlns:p14="http://schemas.microsoft.com/office/powerpoint/2010/main" val="365361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Think before you run!!!</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92572"/>
            <a:ext cx="6177587" cy="5261995"/>
          </a:xfrm>
          <a:prstGeom prst="rect">
            <a:avLst/>
          </a:prstGeom>
        </p:spPr>
        <p:txBody>
          <a:bodyPr spcFirstLastPara="1" vert="horz" wrap="square" lIns="121900" tIns="121900" rIns="121900" bIns="121900" rtlCol="0" anchor="t" anchorCtr="0">
            <a:noAutofit/>
          </a:bodyPr>
          <a:lstStyle/>
          <a:p>
            <a:pPr marL="0" indent="0">
              <a:buNone/>
            </a:pPr>
            <a:r>
              <a:rPr lang="en-US" dirty="0"/>
              <a:t>Adding covariates (i.e., “factors”) to a model is easy.</a:t>
            </a:r>
          </a:p>
          <a:p>
            <a:pPr marL="0" indent="0">
              <a:buNone/>
            </a:pPr>
            <a:endParaRPr lang="en-US" dirty="0"/>
          </a:p>
          <a:p>
            <a:pPr marL="0" indent="0">
              <a:buNone/>
            </a:pPr>
            <a:r>
              <a:rPr lang="en-US" dirty="0"/>
              <a:t>There are tools available to help you choose which the “most important” variables are (but these carry huge risks). </a:t>
            </a:r>
          </a:p>
          <a:p>
            <a:pPr marL="0" indent="0">
              <a:buNone/>
            </a:pPr>
            <a:endParaRPr lang="en-US" dirty="0"/>
          </a:p>
          <a:p>
            <a:pPr marL="0" indent="0">
              <a:buNone/>
            </a:pPr>
            <a:r>
              <a:rPr lang="en-US" i="1" dirty="0"/>
              <a:t>Thinking</a:t>
            </a:r>
            <a:r>
              <a:rPr lang="en-US" dirty="0"/>
              <a:t> about what to add to a model is much harder – but this is why you’ve had </a:t>
            </a:r>
            <a:r>
              <a:rPr lang="en-US" i="1" dirty="0"/>
              <a:t>four</a:t>
            </a:r>
            <a:r>
              <a:rPr lang="en-US" dirty="0"/>
              <a:t> years to learn biology!</a:t>
            </a:r>
          </a:p>
          <a:p>
            <a:pPr marL="0" indent="0">
              <a:buNone/>
            </a:pPr>
            <a:endParaRPr lang="en-US" i="1" dirty="0"/>
          </a:p>
          <a:p>
            <a:pPr marL="0" indent="0">
              <a:buNone/>
            </a:pPr>
            <a:r>
              <a:rPr lang="en-US" dirty="0"/>
              <a:t>Do not disregard your biological understanding just to fit a model!</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39008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Do you trust my model?</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pic>
        <p:nvPicPr>
          <p:cNvPr id="9" name="Picture 8">
            <a:extLst>
              <a:ext uri="{FF2B5EF4-FFF2-40B4-BE49-F238E27FC236}">
                <a16:creationId xmlns:a16="http://schemas.microsoft.com/office/drawing/2014/main" id="{5E9F69C3-F525-484B-86EC-0EE5B63A72F8}"/>
              </a:ext>
            </a:extLst>
          </p:cNvPr>
          <p:cNvPicPr>
            <a:picLocks noChangeAspect="1"/>
          </p:cNvPicPr>
          <p:nvPr/>
        </p:nvPicPr>
        <p:blipFill>
          <a:blip r:embed="rId4"/>
          <a:stretch>
            <a:fillRect/>
          </a:stretch>
        </p:blipFill>
        <p:spPr>
          <a:xfrm>
            <a:off x="565810" y="1380564"/>
            <a:ext cx="6018015" cy="527400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2959DD-A786-41F0-9B16-9BD3B66FFC6C}"/>
                  </a:ext>
                </a:extLst>
              </p:cNvPr>
              <p:cNvSpPr txBox="1"/>
              <p:nvPr/>
            </p:nvSpPr>
            <p:spPr>
              <a:xfrm>
                <a:off x="7537269" y="1488755"/>
                <a:ext cx="38381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Pr</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𝐷𝑟𝑖𝑛𝑘</m:t>
                              </m:r>
                              <m:r>
                                <a:rPr lang="en-GB" b="0" i="1" smtClean="0">
                                  <a:latin typeface="Cambria Math" panose="02040503050406030204" pitchFamily="18" charset="0"/>
                                </a:rPr>
                                <m:t> </m:t>
                              </m:r>
                              <m:r>
                                <a:rPr lang="en-GB" b="0" i="1" smtClean="0">
                                  <a:latin typeface="Cambria Math" panose="02040503050406030204" pitchFamily="18" charset="0"/>
                                </a:rPr>
                                <m:t>𝐶𝑜𝑓𝑓𝑒𝑒</m:t>
                              </m:r>
                            </m:e>
                          </m:d>
                        </m:e>
                      </m:func>
                      <m:r>
                        <a:rPr lang="en-GB" b="0" i="1" smtClean="0">
                          <a:latin typeface="Cambria Math" panose="02040503050406030204" pitchFamily="18" charset="0"/>
                        </a:rPr>
                        <m:t>∝</m:t>
                      </m:r>
                      <m:r>
                        <a:rPr lang="en-GB" b="0" i="1" smtClean="0">
                          <a:latin typeface="Cambria Math" panose="02040503050406030204" pitchFamily="18" charset="0"/>
                        </a:rPr>
                        <m:t>𝑀𝑜𝑛𝑒𝑦</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𝑤𝑎𝑙𝑙𝑒𝑡</m:t>
                      </m:r>
                    </m:oMath>
                  </m:oMathPara>
                </a14:m>
                <a:endParaRPr lang="en-GB" dirty="0"/>
              </a:p>
            </p:txBody>
          </p:sp>
        </mc:Choice>
        <mc:Fallback xmlns="">
          <p:sp>
            <p:nvSpPr>
              <p:cNvPr id="2" name="TextBox 1">
                <a:extLst>
                  <a:ext uri="{FF2B5EF4-FFF2-40B4-BE49-F238E27FC236}">
                    <a16:creationId xmlns:a16="http://schemas.microsoft.com/office/drawing/2014/main" id="{F02959DD-A786-41F0-9B16-9BD3B66FFC6C}"/>
                  </a:ext>
                </a:extLst>
              </p:cNvPr>
              <p:cNvSpPr txBox="1">
                <a:spLocks noRot="1" noChangeAspect="1" noMove="1" noResize="1" noEditPoints="1" noAdjustHandles="1" noChangeArrowheads="1" noChangeShapeType="1" noTextEdit="1"/>
              </p:cNvSpPr>
              <p:nvPr/>
            </p:nvSpPr>
            <p:spPr>
              <a:xfrm>
                <a:off x="7537269" y="1488755"/>
                <a:ext cx="3838167" cy="276999"/>
              </a:xfrm>
              <a:prstGeom prst="rect">
                <a:avLst/>
              </a:prstGeom>
              <a:blipFill>
                <a:blip r:embed="rId5"/>
                <a:stretch>
                  <a:fillRect l="-952" t="-2174" r="-952" b="-32609"/>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6CE8837-4D13-4561-84D8-1FEEB72E93D0}"/>
              </a:ext>
            </a:extLst>
          </p:cNvPr>
          <p:cNvSpPr txBox="1"/>
          <p:nvPr/>
        </p:nvSpPr>
        <p:spPr>
          <a:xfrm>
            <a:off x="3152404" y="3135386"/>
            <a:ext cx="2265028" cy="1754326"/>
          </a:xfrm>
          <a:prstGeom prst="rect">
            <a:avLst/>
          </a:prstGeom>
          <a:solidFill>
            <a:schemeClr val="bg1"/>
          </a:solidFill>
          <a:ln w="28575">
            <a:solidFill>
              <a:srgbClr val="C4134E"/>
            </a:solidFill>
          </a:ln>
        </p:spPr>
        <p:txBody>
          <a:bodyPr wrap="square" rtlCol="0">
            <a:spAutoFit/>
          </a:bodyPr>
          <a:lstStyle/>
          <a:p>
            <a:pPr algn="ctr"/>
            <a:r>
              <a:rPr lang="en-GB" dirty="0"/>
              <a:t>What is the mechanism that causes you to buy a coffee, 100% of the time, if you have &gt; £50 in your wallet?</a:t>
            </a:r>
          </a:p>
        </p:txBody>
      </p:sp>
    </p:spTree>
    <p:extLst>
      <p:ext uri="{BB962C8B-B14F-4D97-AF65-F5344CB8AC3E}">
        <p14:creationId xmlns:p14="http://schemas.microsoft.com/office/powerpoint/2010/main" val="9129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604976"/>
            <a:ext cx="6751600" cy="1818167"/>
          </a:xfrm>
          <a:prstGeom prst="rect">
            <a:avLst/>
          </a:prstGeom>
        </p:spPr>
        <p:txBody>
          <a:bodyPr spcFirstLastPara="1" vert="horz" wrap="square" lIns="121900" tIns="121900" rIns="121900" bIns="121900" rtlCol="0" anchor="b" anchorCtr="0">
            <a:noAutofit/>
          </a:bodyPr>
          <a:lstStyle/>
          <a:p>
            <a:pPr>
              <a:spcBef>
                <a:spcPts val="0"/>
              </a:spcBef>
            </a:pP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mc:AlternateContent xmlns:mc="http://schemas.openxmlformats.org/markup-compatibility/2006" xmlns:a14="http://schemas.microsoft.com/office/drawing/2010/main">
        <mc:Choice Requires="a14">
          <p:sp>
            <p:nvSpPr>
              <p:cNvPr id="371" name="Google Shape;371;p39"/>
              <p:cNvSpPr txBox="1">
                <a:spLocks noGrp="1"/>
              </p:cNvSpPr>
              <p:nvPr>
                <p:ph type="body" idx="1"/>
              </p:nvPr>
            </p:nvSpPr>
            <p:spPr>
              <a:xfrm>
                <a:off x="198473" y="1718532"/>
                <a:ext cx="6096001" cy="5109062"/>
              </a:xfrm>
              <a:prstGeom prst="rect">
                <a:avLst/>
              </a:prstGeom>
            </p:spPr>
            <p:txBody>
              <a:bodyPr spcFirstLastPara="1" vert="horz" wrap="square" lIns="121900" tIns="121900" rIns="121900" bIns="121900" rtlCol="0" anchor="t" anchorCtr="0">
                <a:noAutofit/>
              </a:bodyPr>
              <a:lstStyle/>
              <a:p>
                <a:pPr marL="0" indent="0">
                  <a:buNone/>
                </a:pPr>
                <a:r>
                  <a:rPr lang="en-US" dirty="0"/>
                  <a:t>Statistics is all about finding associations, e.g. when we increase temperature (x) what happens to survival (y)?</a:t>
                </a:r>
              </a:p>
              <a:p>
                <a:pPr marL="0" indent="0">
                  <a:spcBef>
                    <a:spcPts val="2133"/>
                  </a:spcBef>
                  <a:buNone/>
                </a:pPr>
                <a:r>
                  <a:rPr lang="en-US" dirty="0"/>
                  <a:t>Ca. 90% of statistics in biology is some variation of </a:t>
                </a:r>
                <a14:m>
                  <m:oMath xmlns:m="http://schemas.openxmlformats.org/officeDocument/2006/math">
                    <m:sSub>
                      <m:sSubPr>
                        <m:ctrlPr>
                          <a:rPr lang="en-GB" b="0" i="1" smtClean="0">
                            <a:latin typeface="Cambria Math" panose="02040503050406030204" pitchFamily="18" charset="0"/>
                          </a:rPr>
                        </m:ctrlPr>
                      </m:sSubPr>
                      <m:e>
                        <m:r>
                          <a:rPr lang="en-US"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endParaRPr lang="en-GB" b="0" dirty="0"/>
              </a:p>
              <a:p>
                <a:pPr marL="0" indent="0">
                  <a:spcBef>
                    <a:spcPts val="2133"/>
                  </a:spcBef>
                  <a:buNone/>
                </a:pPr>
                <a:r>
                  <a:rPr lang="en-US" sz="2000" dirty="0"/>
                  <a:t>Called “</a:t>
                </a:r>
                <a:r>
                  <a:rPr lang="en-US" sz="2000" i="1" dirty="0"/>
                  <a:t>y = mx + c” or “y = a + bx” </a:t>
                </a:r>
                <a:r>
                  <a:rPr lang="en-US" sz="2000" dirty="0"/>
                  <a:t>in high schools.</a:t>
                </a:r>
              </a:p>
              <a:p>
                <a:pPr marL="0" indent="0">
                  <a:spcBef>
                    <a:spcPts val="2133"/>
                  </a:spcBef>
                  <a:spcAft>
                    <a:spcPts val="2133"/>
                  </a:spcAft>
                  <a:buNone/>
                </a:pPr>
                <a:r>
                  <a:rPr lang="en-US" dirty="0"/>
                  <a:t>The stats in this course are probably the furthest you will ever get from this formula.</a:t>
                </a:r>
                <a:endParaRPr sz="1600" dirty="0"/>
              </a:p>
            </p:txBody>
          </p:sp>
        </mc:Choice>
        <mc:Fallback xmlns="">
          <p:sp>
            <p:nvSpPr>
              <p:cNvPr id="371" name="Google Shape;371;p39"/>
              <p:cNvSpPr txBox="1">
                <a:spLocks noGrp="1" noRot="1" noChangeAspect="1" noMove="1" noResize="1" noEditPoints="1" noAdjustHandles="1" noChangeArrowheads="1" noChangeShapeType="1" noTextEdit="1"/>
              </p:cNvSpPr>
              <p:nvPr>
                <p:ph type="body" idx="1"/>
              </p:nvPr>
            </p:nvSpPr>
            <p:spPr>
              <a:xfrm>
                <a:off x="198473" y="1718532"/>
                <a:ext cx="6096001" cy="5109062"/>
              </a:xfrm>
              <a:prstGeom prst="rect">
                <a:avLst/>
              </a:prstGeom>
              <a:blipFill>
                <a:blip r:embed="rId3"/>
                <a:stretch>
                  <a:fillRect l="-1600" t="-477" r="-1300"/>
                </a:stretch>
              </a:blipFill>
            </p:spPr>
            <p:txBody>
              <a:bodyPr/>
              <a:lstStyle/>
              <a:p>
                <a:r>
                  <a:rPr lang="en-GB">
                    <a:noFill/>
                  </a:rPr>
                  <a:t> </a:t>
                </a:r>
              </a:p>
            </p:txBody>
          </p:sp>
        </mc:Fallback>
      </mc:AlternateContent>
      <p:pic>
        <p:nvPicPr>
          <p:cNvPr id="372" name="Google Shape;372;p39"/>
          <p:cNvPicPr preferRelativeResize="0"/>
          <p:nvPr/>
        </p:nvPicPr>
        <p:blipFill rotWithShape="1">
          <a:blip r:embed="rId4">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7353300" y="799806"/>
            <a:ext cx="400050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maths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xEl>
                                              <p:pRg st="3" end="3"/>
                                            </p:txEl>
                                          </p:spTgt>
                                        </p:tgtEl>
                                        <p:attrNameLst>
                                          <p:attrName>style.visibility</p:attrName>
                                        </p:attrNameLst>
                                      </p:cBhvr>
                                      <p:to>
                                        <p:strVal val="visible"/>
                                      </p:to>
                                    </p:set>
                                    <p:animEffect transition="in" filter="fade">
                                      <p:cBhvr>
                                        <p:cTn id="22" dur="1000"/>
                                        <p:tgtEl>
                                          <p:spTgt spid="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2ED906-816D-49FC-8DE2-404E8B018681}"/>
                  </a:ext>
                </a:extLst>
              </p:cNvPr>
              <p:cNvSpPr txBox="1"/>
              <p:nvPr/>
            </p:nvSpPr>
            <p:spPr>
              <a:xfrm>
                <a:off x="4146162" y="1334492"/>
                <a:ext cx="350980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GB" sz="4000" b="0" i="1" smtClean="0">
                              <a:latin typeface="Cambria Math" panose="02040503050406030204" pitchFamily="18" charset="0"/>
                            </a:rPr>
                            <m:t>𝑖</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0</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1</m:t>
                          </m:r>
                        </m:sub>
                      </m:sSub>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𝑋</m:t>
                          </m:r>
                        </m:e>
                        <m:sub>
                          <m:r>
                            <a:rPr lang="en-GB" sz="4000" b="0" i="1" smtClean="0">
                              <a:latin typeface="Cambria Math" panose="02040503050406030204" pitchFamily="18" charset="0"/>
                            </a:rPr>
                            <m:t>𝑖</m:t>
                          </m:r>
                        </m:sub>
                      </m:sSub>
                    </m:oMath>
                  </m:oMathPara>
                </a14:m>
                <a:endParaRPr lang="en-GB" sz="2800" dirty="0"/>
              </a:p>
            </p:txBody>
          </p:sp>
        </mc:Choice>
        <mc:Fallback xmlns="">
          <p:sp>
            <p:nvSpPr>
              <p:cNvPr id="6" name="TextBox 5">
                <a:extLst>
                  <a:ext uri="{FF2B5EF4-FFF2-40B4-BE49-F238E27FC236}">
                    <a16:creationId xmlns:a16="http://schemas.microsoft.com/office/drawing/2014/main" id="{F62ED906-816D-49FC-8DE2-404E8B018681}"/>
                  </a:ext>
                </a:extLst>
              </p:cNvPr>
              <p:cNvSpPr txBox="1">
                <a:spLocks noRot="1" noChangeAspect="1" noMove="1" noResize="1" noEditPoints="1" noAdjustHandles="1" noChangeArrowheads="1" noChangeShapeType="1" noTextEdit="1"/>
              </p:cNvSpPr>
              <p:nvPr/>
            </p:nvSpPr>
            <p:spPr>
              <a:xfrm>
                <a:off x="4146162" y="1334492"/>
                <a:ext cx="3509807" cy="707886"/>
              </a:xfrm>
              <a:prstGeom prst="rect">
                <a:avLst/>
              </a:prstGeom>
              <a:blipFill>
                <a:blip r:embed="rId3"/>
                <a:stretch>
                  <a:fillRect/>
                </a:stretch>
              </a:blipFill>
            </p:spPr>
            <p:txBody>
              <a:bodyPr/>
              <a:lstStyle/>
              <a:p>
                <a:r>
                  <a:rPr lang="en-GB">
                    <a:noFill/>
                  </a:rPr>
                  <a:t> </a:t>
                </a:r>
              </a:p>
            </p:txBody>
          </p:sp>
        </mc:Fallback>
      </mc:AlternateContent>
      <p:sp>
        <p:nvSpPr>
          <p:cNvPr id="4" name="Freeform: Shape 3">
            <a:extLst>
              <a:ext uri="{FF2B5EF4-FFF2-40B4-BE49-F238E27FC236}">
                <a16:creationId xmlns:a16="http://schemas.microsoft.com/office/drawing/2014/main" id="{57EA2591-CE9C-4D19-BCBB-E0FE31B4D499}"/>
              </a:ext>
            </a:extLst>
          </p:cNvPr>
          <p:cNvSpPr/>
          <p:nvPr/>
        </p:nvSpPr>
        <p:spPr>
          <a:xfrm>
            <a:off x="3784600" y="1993900"/>
            <a:ext cx="711200" cy="1790700"/>
          </a:xfrm>
          <a:custGeom>
            <a:avLst/>
            <a:gdLst>
              <a:gd name="connsiteX0" fmla="*/ 0 w 711200"/>
              <a:gd name="connsiteY0" fmla="*/ 1790700 h 1790700"/>
              <a:gd name="connsiteX1" fmla="*/ 190500 w 711200"/>
              <a:gd name="connsiteY1" fmla="*/ 1092200 h 1790700"/>
              <a:gd name="connsiteX2" fmla="*/ 622300 w 711200"/>
              <a:gd name="connsiteY2" fmla="*/ 469900 h 1790700"/>
              <a:gd name="connsiteX3" fmla="*/ 711200 w 711200"/>
              <a:gd name="connsiteY3" fmla="*/ 0 h 1790700"/>
            </a:gdLst>
            <a:ahLst/>
            <a:cxnLst>
              <a:cxn ang="0">
                <a:pos x="connsiteX0" y="connsiteY0"/>
              </a:cxn>
              <a:cxn ang="0">
                <a:pos x="connsiteX1" y="connsiteY1"/>
              </a:cxn>
              <a:cxn ang="0">
                <a:pos x="connsiteX2" y="connsiteY2"/>
              </a:cxn>
              <a:cxn ang="0">
                <a:pos x="connsiteX3" y="connsiteY3"/>
              </a:cxn>
            </a:cxnLst>
            <a:rect l="l" t="t" r="r" b="b"/>
            <a:pathLst>
              <a:path w="711200" h="1790700">
                <a:moveTo>
                  <a:pt x="0" y="1790700"/>
                </a:moveTo>
                <a:cubicBezTo>
                  <a:pt x="43391" y="1551516"/>
                  <a:pt x="86783" y="1312333"/>
                  <a:pt x="190500" y="1092200"/>
                </a:cubicBezTo>
                <a:cubicBezTo>
                  <a:pt x="294217" y="872067"/>
                  <a:pt x="535517" y="651933"/>
                  <a:pt x="622300" y="469900"/>
                </a:cubicBezTo>
                <a:cubicBezTo>
                  <a:pt x="709083" y="287867"/>
                  <a:pt x="710141" y="143933"/>
                  <a:pt x="711200"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8C8F9B6-05F2-4251-A572-A7A50D41DE9F}"/>
              </a:ext>
            </a:extLst>
          </p:cNvPr>
          <p:cNvSpPr/>
          <p:nvPr/>
        </p:nvSpPr>
        <p:spPr>
          <a:xfrm>
            <a:off x="3784600" y="1955800"/>
            <a:ext cx="3390900" cy="1828800"/>
          </a:xfrm>
          <a:custGeom>
            <a:avLst/>
            <a:gdLst>
              <a:gd name="connsiteX0" fmla="*/ 0 w 3390900"/>
              <a:gd name="connsiteY0" fmla="*/ 1828800 h 1828800"/>
              <a:gd name="connsiteX1" fmla="*/ 342900 w 3390900"/>
              <a:gd name="connsiteY1" fmla="*/ 1257300 h 1828800"/>
              <a:gd name="connsiteX2" fmla="*/ 1257300 w 3390900"/>
              <a:gd name="connsiteY2" fmla="*/ 850900 h 1828800"/>
              <a:gd name="connsiteX3" fmla="*/ 2679700 w 3390900"/>
              <a:gd name="connsiteY3" fmla="*/ 838200 h 1828800"/>
              <a:gd name="connsiteX4" fmla="*/ 3390900 w 3390900"/>
              <a:gd name="connsiteY4" fmla="*/ 0 h 1828800"/>
              <a:gd name="connsiteX5" fmla="*/ 3390900 w 3390900"/>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900" h="1828800">
                <a:moveTo>
                  <a:pt x="0" y="1828800"/>
                </a:moveTo>
                <a:cubicBezTo>
                  <a:pt x="66675" y="1624541"/>
                  <a:pt x="133350" y="1420283"/>
                  <a:pt x="342900" y="1257300"/>
                </a:cubicBezTo>
                <a:cubicBezTo>
                  <a:pt x="552450" y="1094317"/>
                  <a:pt x="867833" y="920750"/>
                  <a:pt x="1257300" y="850900"/>
                </a:cubicBezTo>
                <a:cubicBezTo>
                  <a:pt x="1646767" y="781050"/>
                  <a:pt x="2324100" y="980017"/>
                  <a:pt x="2679700" y="838200"/>
                </a:cubicBezTo>
                <a:cubicBezTo>
                  <a:pt x="3035300" y="696383"/>
                  <a:pt x="3390900" y="0"/>
                  <a:pt x="3390900" y="0"/>
                </a:cubicBezTo>
                <a:lnTo>
                  <a:pt x="3390900" y="0"/>
                </a:ln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A9642191-D0C1-40D1-91C2-3CEF94803B55}"/>
              </a:ext>
            </a:extLst>
          </p:cNvPr>
          <p:cNvSpPr/>
          <p:nvPr/>
        </p:nvSpPr>
        <p:spPr>
          <a:xfrm>
            <a:off x="5727700" y="2095500"/>
            <a:ext cx="2973294" cy="4165600"/>
          </a:xfrm>
          <a:custGeom>
            <a:avLst/>
            <a:gdLst>
              <a:gd name="connsiteX0" fmla="*/ 990600 w 2973294"/>
              <a:gd name="connsiteY0" fmla="*/ 4165600 h 4165600"/>
              <a:gd name="connsiteX1" fmla="*/ 1574800 w 2973294"/>
              <a:gd name="connsiteY1" fmla="*/ 3416300 h 4165600"/>
              <a:gd name="connsiteX2" fmla="*/ 2501900 w 2973294"/>
              <a:gd name="connsiteY2" fmla="*/ 3086100 h 4165600"/>
              <a:gd name="connsiteX3" fmla="*/ 2959100 w 2973294"/>
              <a:gd name="connsiteY3" fmla="*/ 1943100 h 4165600"/>
              <a:gd name="connsiteX4" fmla="*/ 2705100 w 2973294"/>
              <a:gd name="connsiteY4" fmla="*/ 927100 h 4165600"/>
              <a:gd name="connsiteX5" fmla="*/ 1270000 w 2973294"/>
              <a:gd name="connsiteY5" fmla="*/ 584200 h 4165600"/>
              <a:gd name="connsiteX6" fmla="*/ 292100 w 2973294"/>
              <a:gd name="connsiteY6" fmla="*/ 520700 h 4165600"/>
              <a:gd name="connsiteX7" fmla="*/ 0 w 2973294"/>
              <a:gd name="connsiteY7"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294" h="4165600">
                <a:moveTo>
                  <a:pt x="990600" y="4165600"/>
                </a:moveTo>
                <a:cubicBezTo>
                  <a:pt x="1156758" y="3880908"/>
                  <a:pt x="1322917" y="3596217"/>
                  <a:pt x="1574800" y="3416300"/>
                </a:cubicBezTo>
                <a:cubicBezTo>
                  <a:pt x="1826683" y="3236383"/>
                  <a:pt x="2271183" y="3331633"/>
                  <a:pt x="2501900" y="3086100"/>
                </a:cubicBezTo>
                <a:cubicBezTo>
                  <a:pt x="2732617" y="2840567"/>
                  <a:pt x="2925233" y="2302933"/>
                  <a:pt x="2959100" y="1943100"/>
                </a:cubicBezTo>
                <a:cubicBezTo>
                  <a:pt x="2992967" y="1583267"/>
                  <a:pt x="2986617" y="1153583"/>
                  <a:pt x="2705100" y="927100"/>
                </a:cubicBezTo>
                <a:cubicBezTo>
                  <a:pt x="2423583" y="700617"/>
                  <a:pt x="1672167" y="651933"/>
                  <a:pt x="1270000" y="584200"/>
                </a:cubicBezTo>
                <a:cubicBezTo>
                  <a:pt x="867833" y="516467"/>
                  <a:pt x="503767" y="618067"/>
                  <a:pt x="292100" y="520700"/>
                </a:cubicBezTo>
                <a:cubicBezTo>
                  <a:pt x="80433" y="423333"/>
                  <a:pt x="40216" y="211666"/>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76D699FC-740E-41B2-9FEB-B4D761F065DE}"/>
              </a:ext>
            </a:extLst>
          </p:cNvPr>
          <p:cNvSpPr/>
          <p:nvPr/>
        </p:nvSpPr>
        <p:spPr>
          <a:xfrm>
            <a:off x="6718300" y="1993900"/>
            <a:ext cx="2438518" cy="4305300"/>
          </a:xfrm>
          <a:custGeom>
            <a:avLst/>
            <a:gdLst>
              <a:gd name="connsiteX0" fmla="*/ 0 w 2438518"/>
              <a:gd name="connsiteY0" fmla="*/ 4305300 h 4305300"/>
              <a:gd name="connsiteX1" fmla="*/ 469900 w 2438518"/>
              <a:gd name="connsiteY1" fmla="*/ 3784600 h 4305300"/>
              <a:gd name="connsiteX2" fmla="*/ 1727200 w 2438518"/>
              <a:gd name="connsiteY2" fmla="*/ 3517900 h 4305300"/>
              <a:gd name="connsiteX3" fmla="*/ 2324100 w 2438518"/>
              <a:gd name="connsiteY3" fmla="*/ 2184400 h 4305300"/>
              <a:gd name="connsiteX4" fmla="*/ 2336800 w 2438518"/>
              <a:gd name="connsiteY4" fmla="*/ 939800 h 4305300"/>
              <a:gd name="connsiteX5" fmla="*/ 1257300 w 2438518"/>
              <a:gd name="connsiteY5" fmla="*/ 381000 h 4305300"/>
              <a:gd name="connsiteX6" fmla="*/ 317500 w 2438518"/>
              <a:gd name="connsiteY6" fmla="*/ 355600 h 4305300"/>
              <a:gd name="connsiteX7" fmla="*/ 0 w 2438518"/>
              <a:gd name="connsiteY7"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518" h="4305300">
                <a:moveTo>
                  <a:pt x="0" y="4305300"/>
                </a:moveTo>
                <a:cubicBezTo>
                  <a:pt x="91016" y="4110566"/>
                  <a:pt x="182033" y="3915833"/>
                  <a:pt x="469900" y="3784600"/>
                </a:cubicBezTo>
                <a:cubicBezTo>
                  <a:pt x="757767" y="3653367"/>
                  <a:pt x="1418167" y="3784600"/>
                  <a:pt x="1727200" y="3517900"/>
                </a:cubicBezTo>
                <a:cubicBezTo>
                  <a:pt x="2036233" y="3251200"/>
                  <a:pt x="2222500" y="2614083"/>
                  <a:pt x="2324100" y="2184400"/>
                </a:cubicBezTo>
                <a:cubicBezTo>
                  <a:pt x="2425700" y="1754717"/>
                  <a:pt x="2514600" y="1240367"/>
                  <a:pt x="2336800" y="939800"/>
                </a:cubicBezTo>
                <a:cubicBezTo>
                  <a:pt x="2159000" y="639233"/>
                  <a:pt x="1593850" y="478367"/>
                  <a:pt x="1257300" y="381000"/>
                </a:cubicBezTo>
                <a:cubicBezTo>
                  <a:pt x="920750" y="283633"/>
                  <a:pt x="527050" y="419100"/>
                  <a:pt x="317500" y="355600"/>
                </a:cubicBezTo>
                <a:cubicBezTo>
                  <a:pt x="107950" y="292100"/>
                  <a:pt x="53975" y="146050"/>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1168</Words>
  <Application>Microsoft Office PowerPoint</Application>
  <PresentationFormat>Widescreen</PresentationFormat>
  <Paragraphs>131</Paragraphs>
  <Slides>17</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Roboto</vt:lpstr>
      <vt:lpstr>Office Theme</vt:lpstr>
      <vt:lpstr>Statistics: How to make sense of complexity</vt:lpstr>
      <vt:lpstr>Did you drink coffee this morning?</vt:lpstr>
      <vt:lpstr>Why did you drink coffee this morning (or not)?</vt:lpstr>
      <vt:lpstr>First among equals</vt:lpstr>
      <vt:lpstr>Think before you run!!!</vt:lpstr>
      <vt:lpstr>Do you trust my model?</vt:lpstr>
      <vt:lpstr>To save species you must know some stats</vt:lpstr>
      <vt:lpstr>Stats: making the simple seem really complicated</vt:lpstr>
      <vt:lpstr>Statistics and data</vt:lpstr>
      <vt:lpstr>Doing “stats” by hand</vt:lpstr>
      <vt:lpstr>“Stats” by hand</vt:lpstr>
      <vt:lpstr>More realism</vt:lpstr>
      <vt:lpstr>Maximum Likelihood Estimate - Briefly</vt:lpstr>
      <vt:lpstr>So what does MLE estimate? (Abstract summary)</vt:lpstr>
      <vt:lpstr>The Monkey’s Paw</vt:lpstr>
      <vt:lpstr>Beware the statistical Monkey’s Paw</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ROOS, DEON (PGR)</cp:lastModifiedBy>
  <cp:revision>33</cp:revision>
  <dcterms:created xsi:type="dcterms:W3CDTF">2020-12-29T13:29:13Z</dcterms:created>
  <dcterms:modified xsi:type="dcterms:W3CDTF">2021-11-02T14:45:00Z</dcterms:modified>
</cp:coreProperties>
</file>